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9" r:id="rId2"/>
    <p:sldId id="257" r:id="rId3"/>
    <p:sldId id="313" r:id="rId4"/>
    <p:sldId id="324" r:id="rId5"/>
    <p:sldId id="373" r:id="rId6"/>
    <p:sldId id="372" r:id="rId7"/>
    <p:sldId id="329" r:id="rId8"/>
    <p:sldId id="339" r:id="rId9"/>
    <p:sldId id="346" r:id="rId10"/>
    <p:sldId id="347" r:id="rId11"/>
    <p:sldId id="348" r:id="rId12"/>
    <p:sldId id="362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6355" autoAdjust="0"/>
  </p:normalViewPr>
  <p:slideViewPr>
    <p:cSldViewPr snapToGrid="0">
      <p:cViewPr varScale="1">
        <p:scale>
          <a:sx n="57" d="100"/>
          <a:sy n="57" d="100"/>
        </p:scale>
        <p:origin x="984" y="52"/>
      </p:cViewPr>
      <p:guideLst/>
    </p:cSldViewPr>
  </p:slideViewPr>
  <p:outlineViewPr>
    <p:cViewPr>
      <p:scale>
        <a:sx n="33" d="100"/>
        <a:sy n="33" d="100"/>
      </p:scale>
      <p:origin x="0" y="-15115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A1187-8A2F-469A-B96A-F7D5FAF743BB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9EE22-90D4-43B7-B148-0324DDCC25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79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Aassociée</a:t>
            </a:r>
            <a:r>
              <a:rPr lang="fr-FR" baseline="0" dirty="0"/>
              <a:t> ou non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255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</a:t>
            </a:r>
            <a:r>
              <a:rPr lang="fr-FR" baseline="0" dirty="0"/>
              <a:t> tableau permet de relever la fréquence des anomalies relevées à l’ECG simple et au Holter ECG. &lt;nous notons la fréquence élevée de celles rapportées par l’enregistrement des 24H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872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/>
              <a:t>Patients qui devraient </a:t>
            </a:r>
            <a:r>
              <a:rPr lang="fr-FR" sz="1200" dirty="0" err="1"/>
              <a:t>bénéficieer</a:t>
            </a:r>
            <a:r>
              <a:rPr lang="fr-FR" sz="1200" baseline="0" dirty="0"/>
              <a:t> d’un enregistrement Holter ECG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ESV quoique symptomatiques ou non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597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service de Cardiologie DU Centre</a:t>
            </a:r>
            <a:r>
              <a:rPr lang="fr-FR" baseline="0" dirty="0"/>
              <a:t> hospitalier Universitaire </a:t>
            </a:r>
            <a:r>
              <a:rPr lang="fr-FR" baseline="0" dirty="0" err="1"/>
              <a:t>sylvanus</a:t>
            </a:r>
            <a:r>
              <a:rPr lang="fr-FR" baseline="0" dirty="0"/>
              <a:t> Olympio, la polyclinique le Cœur ont servi de cadre d’étude. </a:t>
            </a:r>
            <a:r>
              <a:rPr lang="fr-FR" dirty="0"/>
              <a:t>Il s’agissait d’une étude rétrospective transversale, descriptive et analytique, menée sur une période de trois ans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29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 total 107dossiers de patients ont été sélectionnés. Les hommes étaient les plus représentés avec un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de 1,9.</a:t>
            </a:r>
          </a:p>
          <a:p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L’age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moyen était de 62,2 ans 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320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</a:t>
            </a:r>
            <a:r>
              <a:rPr lang="fr-FR" baseline="0" dirty="0"/>
              <a:t> durée </a:t>
            </a:r>
            <a:r>
              <a:rPr lang="fr-FR" baseline="0" dirty="0" err="1"/>
              <a:t>moyenned’évolution</a:t>
            </a:r>
            <a:r>
              <a:rPr lang="fr-FR" baseline="0" dirty="0"/>
              <a:t> de l’HTA était de 10,8 ans.</a:t>
            </a:r>
          </a:p>
          <a:p>
            <a:r>
              <a:rPr lang="fr-FR" baseline="0" dirty="0"/>
              <a:t>Plus des ¾ des patients étaient déjà sous un traitement antihypertenseur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9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</a:t>
            </a:r>
            <a:r>
              <a:rPr lang="fr-FR" baseline="0" dirty="0"/>
              <a:t> durée </a:t>
            </a:r>
            <a:r>
              <a:rPr lang="fr-FR" baseline="0" dirty="0" err="1"/>
              <a:t>moyenned’évolution</a:t>
            </a:r>
            <a:r>
              <a:rPr lang="fr-FR" baseline="0" dirty="0"/>
              <a:t> de l’HTA était de 10,8 ans.</a:t>
            </a:r>
          </a:p>
          <a:p>
            <a:r>
              <a:rPr lang="fr-FR" baseline="0" dirty="0"/>
              <a:t>Plus des ¾ des patients étaient déjà sous un traitement antihypertenseur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681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prévalence de l’HVG était de 74,8% à </a:t>
            </a:r>
            <a:r>
              <a:rPr lang="fr-F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prédominace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concentrique dans 61% des cas. Une anomalie de la relaxation du ventricule gauche était retrouvée dans 67% des cas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633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surface moyenne de l’OG était de … et une dilatation</a:t>
            </a:r>
            <a:r>
              <a:rPr lang="fr-FR" baseline="0" dirty="0"/>
              <a:t> de l’OG était noté dans 31% des cas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236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</a:t>
            </a:r>
            <a:r>
              <a:rPr lang="fr-FR" baseline="0" dirty="0"/>
              <a:t> Holter ECG était normal dans 12% des cas,</a:t>
            </a:r>
          </a:p>
          <a:p>
            <a:r>
              <a:rPr lang="fr-FR" baseline="0" dirty="0"/>
              <a:t>Les troubles de rythme étaient les anomalies les plus retrouvées dans 89% des cas.</a:t>
            </a:r>
          </a:p>
          <a:p>
            <a:r>
              <a:rPr lang="fr-FR" baseline="0" dirty="0"/>
              <a:t>Une altération de la variabilité sinusale était retrouvée dans 5%.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261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</a:t>
            </a:r>
            <a:r>
              <a:rPr lang="fr-FR" baseline="0" dirty="0"/>
              <a:t> troubles conductifs au Holter </a:t>
            </a:r>
            <a:r>
              <a:rPr lang="fr-FR" baseline="0" dirty="0" err="1"/>
              <a:t>eCG</a:t>
            </a:r>
            <a:r>
              <a:rPr lang="fr-FR" baseline="0" dirty="0"/>
              <a:t> étaient rares, et dominées par les BAV dans 10% dans cas avec une prédominance pour le premier degré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9EE22-90D4-43B7-B148-0324DDCC253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78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874D-BFA7-4492-8B29-B72A034156AD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01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2A2-0247-4141-AC71-5888B828B2AE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29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39B7-2B87-4D07-BF13-F1B13AD03F36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44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362F-3AF7-4D39-96EE-4B2B109B359E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3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7CA5-F475-4416-87F5-DF56C86A7FF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44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A6D6-0F92-469D-B629-2011351611BD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9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288F-64B4-48DE-81D8-48C1419B7038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37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162F-40A1-4738-893D-EC36B79BA66A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23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C337-3F02-4899-8B8D-23A9FE3B650F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74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A14B-4ADA-4463-A2B2-47875DEF218E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4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44DC-0128-477A-9256-55777FA468F0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27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07FF7-1388-4C4A-BA89-B21DD4D9369C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024D-6E35-426F-B630-43162D375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91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26995" y="5029093"/>
            <a:ext cx="10404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Pio M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d’Almeida KR, Afassinou YM, Atta DB,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Tcherou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T, 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Bakai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AM,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Pessinaba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S,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Yayehd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K, 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Kaziga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WDD,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Baragou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S,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Damorou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97425" y="432440"/>
            <a:ext cx="10843647" cy="3134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Enregistrement Holter électrocardiographique (ECG) des 24 heures au cours de la cardiopathie hypertensive dans des structures sanitaires  à Lomé</a:t>
            </a:r>
          </a:p>
        </p:txBody>
      </p:sp>
    </p:spTree>
    <p:extLst>
      <p:ext uri="{BB962C8B-B14F-4D97-AF65-F5344CB8AC3E}">
        <p14:creationId xmlns:p14="http://schemas.microsoft.com/office/powerpoint/2010/main" val="198362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9029054" y="6325353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10</a:t>
            </a:fld>
            <a:endParaRPr lang="fr-FR" sz="2600" b="1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62048"/>
              </p:ext>
            </p:extLst>
          </p:nvPr>
        </p:nvGraphicFramePr>
        <p:xfrm>
          <a:off x="1539141" y="2011261"/>
          <a:ext cx="9189915" cy="4710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5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Anomalies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Effectif</a:t>
                      </a:r>
                    </a:p>
                  </a:txBody>
                  <a:tcPr marL="58597" marR="5859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Blocs sino-auriculaires (BSA)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BSA 2</a:t>
                      </a:r>
                      <a:r>
                        <a:rPr lang="fr-FR" sz="2200" i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200" i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degré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0,9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BSA 3</a:t>
                      </a:r>
                      <a:r>
                        <a:rPr lang="fr-FR" sz="2200" i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ème degré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Blocs auriculo-ventriculaires (BAV)</a:t>
                      </a:r>
                      <a:endParaRPr lang="fr-FR" sz="2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fr-FR" sz="2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BAV 1</a:t>
                      </a:r>
                      <a:r>
                        <a:rPr lang="fr-FR" sz="2200" i="1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degré</a:t>
                      </a:r>
                      <a:endParaRPr lang="fr-FR" sz="2200" i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36,4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BAV 2</a:t>
                      </a:r>
                      <a:r>
                        <a:rPr lang="fr-FR" sz="2200" i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2200" i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degré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45,5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BAV haut degré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BAV Complet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18,1</a:t>
                      </a: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Pause sinusale significative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58597" marR="5859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1,8</a:t>
                      </a:r>
                    </a:p>
                  </a:txBody>
                  <a:tcPr marL="58597" marR="5859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6416" y="1503389"/>
            <a:ext cx="12216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8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Répartition des troubles conductifs au Holter ECG des 24H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914400" y="119921"/>
            <a:ext cx="10439400" cy="779490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(7)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29C0913-5EB2-4041-B082-35CEC930B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159" y="918614"/>
            <a:ext cx="9577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ASPECTS PARACLINIQUES (10/11)</a:t>
            </a:r>
          </a:p>
        </p:txBody>
      </p:sp>
    </p:spTree>
    <p:extLst>
      <p:ext uri="{BB962C8B-B14F-4D97-AF65-F5344CB8AC3E}">
        <p14:creationId xmlns:p14="http://schemas.microsoft.com/office/powerpoint/2010/main" val="45429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024D-6E35-426F-B630-43162D375743}" type="slidenum">
              <a:rPr lang="fr-FR" smtClean="0"/>
              <a:t>11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9921" y="1618064"/>
            <a:ext cx="12216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9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Répartition des troubles conductifs au Holter ECG des 24H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8713" y="164893"/>
            <a:ext cx="10439400" cy="779490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(8)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015279"/>
              </p:ext>
            </p:extLst>
          </p:nvPr>
        </p:nvGraphicFramePr>
        <p:xfrm>
          <a:off x="630836" y="2141284"/>
          <a:ext cx="10722964" cy="4468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7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Anomalies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ECG simple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Holter ECG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Troubles du rythme</a:t>
                      </a:r>
                      <a:endParaRPr lang="fr-FR" sz="2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AC/FA*</a:t>
                      </a:r>
                      <a:endParaRPr lang="fr-FR" sz="2200" i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(5,6)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(30)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Flutter atrial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(1,8)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(1,8)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Extrasystoles auriculaires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(10,3)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(11,2)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1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Extrasystoles ventriculaires</a:t>
                      </a:r>
                      <a:endParaRPr lang="fr-FR" sz="2200" i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(10,3)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(80,4)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Tachycardie ventriculaire</a:t>
                      </a:r>
                      <a:endParaRPr lang="fr-FR" sz="2200" i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(6,5)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Troubles de conduction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Blocs sino-auriculaires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(1,8)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Bloc auriculo-ventriculaires</a:t>
                      </a:r>
                      <a:endParaRPr lang="fr-FR" sz="22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(6,5)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(8,4)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97" marR="5859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29C0913-5EB2-4041-B082-35CEC930B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847" y="1033289"/>
            <a:ext cx="9577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ASPECTS PARACLINIQUES (11/11)</a:t>
            </a:r>
          </a:p>
        </p:txBody>
      </p:sp>
    </p:spTree>
    <p:extLst>
      <p:ext uri="{BB962C8B-B14F-4D97-AF65-F5344CB8AC3E}">
        <p14:creationId xmlns:p14="http://schemas.microsoft.com/office/powerpoint/2010/main" val="263076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9538" y="2238922"/>
            <a:ext cx="11452484" cy="4619078"/>
          </a:xfrm>
        </p:spPr>
        <p:txBody>
          <a:bodyPr>
            <a:noAutofit/>
          </a:bodyPr>
          <a:lstStyle/>
          <a:p>
            <a:pPr algn="just"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Epidémiologie 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: durée HTA ≥ 10ans, âge moyen de 62,2 ± 12 ans </a:t>
            </a:r>
          </a:p>
          <a:p>
            <a:pPr algn="just"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Symptômes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: dyspnée inexpliquée, syncopes, palpitations </a:t>
            </a:r>
          </a:p>
          <a:p>
            <a:pPr algn="just"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ECG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: ESV surtout nombreuses </a:t>
            </a:r>
          </a:p>
          <a:p>
            <a:pPr algn="just"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Echographie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:  dilatation OG ≥ 20 cm² ou dysfonction systolique du VG</a:t>
            </a:r>
            <a:r>
              <a:rPr lang="fr-FR" sz="3600" dirty="0"/>
              <a:t>. </a:t>
            </a:r>
            <a:endParaRPr lang="fr-F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515600" cy="1325563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86842" y="6357938"/>
            <a:ext cx="2743196" cy="363537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12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29C0913-5EB2-4041-B082-35CEC930B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840" y="1654147"/>
            <a:ext cx="9577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HOLTER ECG SYSTEMATIQUE</a:t>
            </a:r>
          </a:p>
        </p:txBody>
      </p:sp>
    </p:spTree>
    <p:extLst>
      <p:ext uri="{BB962C8B-B14F-4D97-AF65-F5344CB8AC3E}">
        <p14:creationId xmlns:p14="http://schemas.microsoft.com/office/powerpoint/2010/main" val="332372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696" y="1738860"/>
            <a:ext cx="11452484" cy="46190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Cardiopathie hypertensive (CH): atteinte cardiaque de l’HTA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Arythmies auriculaires et ventriculaires fugaces, mort subite fréquente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Holter ECG des 24h voire plus : meilleure approche diagnostique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Afrique : rares études Holter ECG des évènements cardiaques dans 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Evaluer l’enregistrement Holter ECG des 24h au cours de la cardiopathie hypertensive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515600" cy="1325563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86842" y="6357938"/>
            <a:ext cx="2743196" cy="363537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2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0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962" y="1839219"/>
            <a:ext cx="11452484" cy="46190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Cadre d’étude : </a:t>
            </a: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 Sylvanus Olympio et Polyclinique le Cœur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et période d’étude : </a:t>
            </a: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Etude transversale, descriptive et analytique menée de Octobre 2016 – Octobre 2019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Critères d’inclusion : </a:t>
            </a: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 (échodoppler cardiaque) symptomatique ou non + Holter ECG des 24h et Bilan minimal OMS (ECG ++)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Critères de non inclusion :</a:t>
            </a: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HTA avec dilatation VG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515600" cy="1325563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MATERIELS ET METHODES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86842" y="6357938"/>
            <a:ext cx="2743196" cy="363537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3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0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2527" y="1683832"/>
            <a:ext cx="10660566" cy="46054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107 patients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70 hommes / 37 femmes : </a:t>
            </a:r>
            <a:r>
              <a:rPr lang="fr-FR" sz="27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(H/F) = 1,9</a:t>
            </a:r>
            <a:endParaRPr lang="fr-FR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Age moyen : </a:t>
            </a:r>
            <a:r>
              <a:rPr lang="fr-FR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62,2</a:t>
            </a: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± 12,0 ans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Durée moyenne d’évolution de l’HTA : 10,8 ± 9,1 ans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HTA traitée : 99 cas (88,7%)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351577" cy="1157099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(1)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287730" y="6399214"/>
            <a:ext cx="2799398" cy="396875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4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68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351577" cy="1157099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(2)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287730" y="6399214"/>
            <a:ext cx="2799398" cy="396875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5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317356" y="2740826"/>
          <a:ext cx="9888862" cy="3526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0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8">
                <a:tc>
                  <a:txBody>
                    <a:bodyPr/>
                    <a:lstStyle/>
                    <a:p>
                      <a:pPr marL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Effectif 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Pourcentage (%) 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Palpitations</a:t>
                      </a:r>
                      <a:endParaRPr lang="fr-FR" sz="2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fr-FR" sz="22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54,8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Dyspnée</a:t>
                      </a:r>
                      <a:endParaRPr lang="fr-FR" sz="2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fr-FR" sz="22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  <a:endParaRPr lang="fr-FR" sz="2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Précordialgies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fr-FR" sz="2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Œdèmes des membres inférieurs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Anomalies ECG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Toux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9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Lipothymie/syncope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838199" y="1955487"/>
            <a:ext cx="1109704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1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Répartition des motifs de consultation chez les malades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02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351577" cy="1157099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 (3) :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287730" y="6399214"/>
            <a:ext cx="2799398" cy="396875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6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3305"/>
              </p:ext>
            </p:extLst>
          </p:nvPr>
        </p:nvGraphicFramePr>
        <p:xfrm>
          <a:off x="773742" y="2475549"/>
          <a:ext cx="10715049" cy="4316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2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Effectif </a:t>
                      </a:r>
                      <a:endParaRPr lang="fr-FR" sz="2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2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Troubles de la conduction</a:t>
                      </a:r>
                      <a:endParaRPr lang="fr-FR" sz="2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</a:t>
                      </a:r>
                      <a:endParaRPr lang="fr-FR" sz="2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44,8</a:t>
                      </a:r>
                      <a:endParaRPr lang="fr-FR" sz="2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Hypertrophie</a:t>
                      </a:r>
                      <a:r>
                        <a:rPr lang="fr-FR" sz="2100" b="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ventriculaire gauche</a:t>
                      </a:r>
                      <a:endParaRPr lang="fr-FR" sz="21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Hypertrophie auriculaire gauche</a:t>
                      </a:r>
                      <a:endParaRPr lang="fr-FR" sz="21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Troubles de rythme</a:t>
                      </a:r>
                      <a:endParaRPr lang="fr-FR" sz="21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32,7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Extrasystoles ventriculaires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Extrasystoles auriculaires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AC/FA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5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Flutter atrial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1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92504" y="1727275"/>
            <a:ext cx="10696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2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des anomalies ECG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0925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200202" y="6248400"/>
            <a:ext cx="2778438" cy="412115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7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995333"/>
              </p:ext>
            </p:extLst>
          </p:nvPr>
        </p:nvGraphicFramePr>
        <p:xfrm>
          <a:off x="674558" y="560761"/>
          <a:ext cx="10606681" cy="6099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6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9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Echodoppler cardiaque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fr-FR" sz="2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E/A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Normal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31,7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Pseudo-normal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Restrictif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Trouble de la relaxation 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fr-FR" sz="2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67,3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Géométrie du ventricule gauche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Hypertrophie</a:t>
                      </a:r>
                      <a:r>
                        <a:rPr lang="fr-FR" sz="2200" b="1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ventriculaire gauche </a:t>
                      </a:r>
                      <a:endParaRPr lang="fr-FR" sz="2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74,8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fr-FR" sz="2200" b="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Hypertrophie concentrique </a:t>
                      </a:r>
                      <a:endParaRPr lang="fr-FR" sz="2200" b="0" i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60,7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1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Hypertrophie excentrique</a:t>
                      </a:r>
                      <a:endParaRPr lang="fr-FR" sz="2200" b="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fr-FR" sz="2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Remodelage concentrique 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2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4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Normale</a:t>
                      </a:r>
                      <a:endParaRPr lang="fr-FR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2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74558" y="0"/>
            <a:ext cx="10737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3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Caractéristiques du ventricule gauche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309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9516" y="2436284"/>
            <a:ext cx="11452484" cy="461907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SOG moyenne 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: 18,6 ± 5,4 cm²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Dilatation OG 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:  33 cas (30,8%)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13150" y="207259"/>
            <a:ext cx="10515600" cy="1325563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(5)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86842" y="6357938"/>
            <a:ext cx="2743196" cy="363537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8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04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1640" y="1962186"/>
            <a:ext cx="11452484" cy="461907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3400" b="1" dirty="0">
                <a:latin typeface="Arial" panose="020B0604020202020204" pitchFamily="34" charset="0"/>
                <a:cs typeface="Arial" panose="020B0604020202020204" pitchFamily="34" charset="0"/>
              </a:rPr>
              <a:t>Holter ECG 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Troubles de rythme :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88,8% vs 32,7%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(ECG simple)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Troubles de conduction :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14 cas vs 44,8%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(ECG simple)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Altération de la variabilité sinusale :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5 cas (4,7%)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Normal :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12,1%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199" y="222250"/>
            <a:ext cx="10515600" cy="1325563"/>
          </a:xfrm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RESULTATS (6)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86842" y="6357938"/>
            <a:ext cx="2743196" cy="363537"/>
          </a:xfrm>
        </p:spPr>
        <p:txBody>
          <a:bodyPr vert="horz" lIns="91440" tIns="45720" rIns="91440" bIns="45720" rtlCol="0" anchor="ctr"/>
          <a:lstStyle/>
          <a:p>
            <a:fld id="{E6F7024D-6E35-426F-B630-43162D375743}" type="slidenum">
              <a:rPr lang="fr-FR" sz="2600" b="1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pPr/>
              <a:t>9</a:t>
            </a:fld>
            <a:endParaRPr lang="fr-FR" sz="26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29C0913-5EB2-4041-B082-35CEC930B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834" y="1580827"/>
            <a:ext cx="9538096" cy="604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ASPECTS PARACLINIQUES (5/11)</a:t>
            </a:r>
          </a:p>
        </p:txBody>
      </p:sp>
    </p:spTree>
    <p:extLst>
      <p:ext uri="{BB962C8B-B14F-4D97-AF65-F5344CB8AC3E}">
        <p14:creationId xmlns:p14="http://schemas.microsoft.com/office/powerpoint/2010/main" val="824107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24870</TotalTime>
  <Words>984</Words>
  <Application>Microsoft Office PowerPoint</Application>
  <PresentationFormat>Grand écran</PresentationFormat>
  <Paragraphs>231</Paragraphs>
  <Slides>12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Thème Office</vt:lpstr>
      <vt:lpstr>Présentation PowerPoint</vt:lpstr>
      <vt:lpstr>INTRODUCTION</vt:lpstr>
      <vt:lpstr>MATERIELS ET METHODES</vt:lpstr>
      <vt:lpstr>RESULTATS (1)</vt:lpstr>
      <vt:lpstr>RESULTATS (2)</vt:lpstr>
      <vt:lpstr>RESULTATS  (3) : </vt:lpstr>
      <vt:lpstr>Présentation PowerPoint</vt:lpstr>
      <vt:lpstr>RESULTATS (5)</vt:lpstr>
      <vt:lpstr>RESULTATS (6)</vt:lpstr>
      <vt:lpstr>Présentation PowerPoint</vt:lpstr>
      <vt:lpstr>Présentation PowerPoint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 score est plus efficient pour l’évaluation du risque cardiovasculaire chez les sujets hypertendus ?</dc:title>
  <dc:creator>D'ALMEIDA</dc:creator>
  <cp:lastModifiedBy>Richard AME</cp:lastModifiedBy>
  <cp:revision>505</cp:revision>
  <cp:lastPrinted>2020-03-15T22:47:53Z</cp:lastPrinted>
  <dcterms:created xsi:type="dcterms:W3CDTF">2019-02-12T14:52:06Z</dcterms:created>
  <dcterms:modified xsi:type="dcterms:W3CDTF">2021-10-28T11:14:22Z</dcterms:modified>
</cp:coreProperties>
</file>